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424" r:id="rId3"/>
    <p:sldId id="425" r:id="rId4"/>
    <p:sldId id="426" r:id="rId5"/>
    <p:sldId id="262" r:id="rId6"/>
    <p:sldId id="427" r:id="rId7"/>
    <p:sldId id="264" r:id="rId8"/>
    <p:sldId id="265" r:id="rId9"/>
    <p:sldId id="428" r:id="rId10"/>
    <p:sldId id="267" r:id="rId11"/>
    <p:sldId id="268" r:id="rId12"/>
    <p:sldId id="269" r:id="rId13"/>
    <p:sldId id="429" r:id="rId14"/>
    <p:sldId id="271" r:id="rId15"/>
    <p:sldId id="440" r:id="rId16"/>
    <p:sldId id="273" r:id="rId17"/>
    <p:sldId id="453" r:id="rId18"/>
    <p:sldId id="439" r:id="rId19"/>
    <p:sldId id="257" r:id="rId20"/>
    <p:sldId id="258" r:id="rId21"/>
    <p:sldId id="259" r:id="rId22"/>
    <p:sldId id="260" r:id="rId23"/>
    <p:sldId id="261" r:id="rId24"/>
    <p:sldId id="454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456" r:id="rId33"/>
    <p:sldId id="457" r:id="rId34"/>
    <p:sldId id="458" r:id="rId35"/>
    <p:sldId id="459" r:id="rId36"/>
    <p:sldId id="460" r:id="rId37"/>
    <p:sldId id="461" r:id="rId38"/>
    <p:sldId id="283" r:id="rId39"/>
    <p:sldId id="284" r:id="rId40"/>
    <p:sldId id="285" r:id="rId41"/>
    <p:sldId id="286" r:id="rId42"/>
    <p:sldId id="441" r:id="rId43"/>
    <p:sldId id="287" r:id="rId44"/>
    <p:sldId id="345" r:id="rId45"/>
    <p:sldId id="443" r:id="rId46"/>
    <p:sldId id="442" r:id="rId47"/>
    <p:sldId id="444" r:id="rId48"/>
    <p:sldId id="350" r:id="rId49"/>
    <p:sldId id="445" r:id="rId50"/>
    <p:sldId id="446" r:id="rId51"/>
    <p:sldId id="447" r:id="rId52"/>
    <p:sldId id="448" r:id="rId53"/>
    <p:sldId id="450" r:id="rId54"/>
    <p:sldId id="451" r:id="rId55"/>
    <p:sldId id="45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B4AB"/>
    <a:srgbClr val="EDDADA"/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1"/>
    <p:restoredTop sz="77556"/>
  </p:normalViewPr>
  <p:slideViewPr>
    <p:cSldViewPr snapToGrid="0" snapToObjects="1">
      <p:cViewPr varScale="1">
        <p:scale>
          <a:sx n="172" d="100"/>
          <a:sy n="172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acobellis_v._Oh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peirotis/Get-Another-Label/tree/master/data/AdultConten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hlinkClick r:id="rId3"/>
              </a:rPr>
              <a:t>Jacobellis v. Ohio</a:t>
            </a:r>
            <a:r>
              <a:t>[5] (1964) created the standard whereby all speech is protected except for "hard-core pornography". As for what, exactly, constitutes hard-core pornography, Stewart said "I shall not today attempt further to define the kinds of material I understand to be embraced within that shorthand description, and perhaps I could never succeed in intelligibly doing so. But I know it when I see it, and the motion picture involved in this case is not that."</a:t>
            </a:r>
          </a:p>
        </p:txBody>
      </p:sp>
    </p:spTree>
    <p:extLst>
      <p:ext uri="{BB962C8B-B14F-4D97-AF65-F5344CB8AC3E}">
        <p14:creationId xmlns:p14="http://schemas.microsoft.com/office/powerpoint/2010/main" val="157026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* worker1 is lazy, and gives the answer porn all the time</a:t>
            </a:r>
          </a:p>
          <a:p>
            <a:r>
              <a:t>* worker2 is ok but not great. For example, labeled object3 as porn even though it is notporn</a:t>
            </a:r>
          </a:p>
          <a:p>
            <a:r>
              <a:t>* worker3 and worker4 are high-quality workers</a:t>
            </a:r>
          </a:p>
          <a:p>
            <a:r>
              <a:t>* worker5 is malicious, giving always the incorrect answer, trying to fool the system</a:t>
            </a:r>
            <a:endParaRPr u="sng"/>
          </a:p>
          <a:p>
            <a:endParaRPr u="sng"/>
          </a:p>
          <a:p>
            <a:r>
              <a:rPr u="sng">
                <a:hlinkClick r:id="rId3"/>
              </a:rPr>
              <a:t>https://github.com/ipeirotis/Get-Another-Label/tree/master/data/AdultContent</a:t>
            </a:r>
          </a:p>
        </p:txBody>
      </p:sp>
    </p:spTree>
    <p:extLst>
      <p:ext uri="{BB962C8B-B14F-4D97-AF65-F5344CB8AC3E}">
        <p14:creationId xmlns:p14="http://schemas.microsoft.com/office/powerpoint/2010/main" val="40946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binary case, this is simple.  In the multi-label case, as we will see later, knowing what classes they confuse gets pretty interesting.</a:t>
            </a:r>
          </a:p>
        </p:txBody>
      </p:sp>
    </p:spTree>
    <p:extLst>
      <p:ext uri="{BB962C8B-B14F-4D97-AF65-F5344CB8AC3E}">
        <p14:creationId xmlns:p14="http://schemas.microsoft.com/office/powerpoint/2010/main" val="21730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Input: Labels l[k][n] from worker (k) to object o</a:t>
            </a:r>
            <a:r>
              <a:rPr sz="2000" baseline="-5000"/>
              <a:t>n</a:t>
            </a:r>
            <a:r>
              <a:t>,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Output: Confusion matrix π</a:t>
            </a:r>
            <a:r>
              <a:rPr sz="2000" baseline="20000"/>
              <a:t>(k) </a:t>
            </a:r>
            <a:r>
              <a:t>for each worker (k), Correct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T(o</a:t>
            </a:r>
            <a:r>
              <a:rPr sz="2000" baseline="-5000"/>
              <a:t>n</a:t>
            </a:r>
            <a:r>
              <a:t>) for each object o</a:t>
            </a:r>
            <a:r>
              <a:rPr sz="2000" baseline="-5000"/>
              <a:t>n</a:t>
            </a:r>
            <a:r>
              <a:t>,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for each class C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1 </a:t>
            </a:r>
            <a:r>
              <a:t>Initialize error rates π</a:t>
            </a:r>
            <a:r>
              <a:rPr sz="2000" baseline="20000"/>
              <a:t>(k) </a:t>
            </a:r>
            <a:r>
              <a:t>for each worker (k) (e.g., assume each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worker is perfect);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2 </a:t>
            </a:r>
            <a:r>
              <a:t>Initialize correct label for each object T(o</a:t>
            </a:r>
            <a:r>
              <a:rPr sz="2000" baseline="-5000"/>
              <a:t>n</a:t>
            </a:r>
            <a:r>
              <a:t>) (e.g., using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majority vote);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3 </a:t>
            </a:r>
            <a:r>
              <a:t>while not converged do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4 </a:t>
            </a:r>
            <a:r>
              <a:t>Estimate the correct label T(o</a:t>
            </a:r>
            <a:r>
              <a:rPr sz="2000" baseline="-5000"/>
              <a:t>n</a:t>
            </a:r>
            <a:r>
              <a:t>) for each object, using the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labels l[·][n] assigned to o</a:t>
            </a:r>
            <a:r>
              <a:rPr sz="2000" baseline="-5000"/>
              <a:t>n </a:t>
            </a:r>
            <a:r>
              <a:t>by workers, weighting the votes using the error rates π</a:t>
            </a:r>
            <a:r>
              <a:rPr sz="2000" baseline="20000"/>
              <a:t>(k)</a:t>
            </a:r>
            <a:r>
              <a:t>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5 </a:t>
            </a:r>
            <a:r>
              <a:t>Estimate the error rates π</a:t>
            </a:r>
            <a:r>
              <a:rPr sz="2000" baseline="20000"/>
              <a:t>(k)</a:t>
            </a:r>
            <a:r>
              <a:t>, for each worker (k), using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 correct labels T(o</a:t>
            </a:r>
            <a:r>
              <a:rPr sz="2000" baseline="-5000"/>
              <a:t>n</a:t>
            </a:r>
            <a:r>
              <a:t>) and the assigned labels l[k][n];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6 </a:t>
            </a:r>
            <a:r>
              <a:t>Estimate the class priors Pr{C}, for each class C;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7 </a:t>
            </a:r>
            <a:r>
              <a:t>end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z="2100"/>
              <a:t>8 </a:t>
            </a:r>
            <a:r>
              <a:t>return Estimated error rates π</a:t>
            </a:r>
            <a:r>
              <a:rPr sz="2000" baseline="20000"/>
              <a:t>(k)</a:t>
            </a:r>
            <a:r>
              <a:t>, Estimated correct labels </a:t>
            </a:r>
            <a:r>
              <a:rPr sz="2000"/>
              <a:t>ij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T(o</a:t>
            </a:r>
            <a:r>
              <a:rPr sz="2000" baseline="-5000"/>
              <a:t>n</a:t>
            </a:r>
            <a:r>
              <a:t>), Estimated class priors Pr{C}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Algorithm 1: The EM algorithm for worker quality estima- tion.</a:t>
            </a:r>
          </a:p>
        </p:txBody>
      </p:sp>
    </p:spTree>
    <p:extLst>
      <p:ext uri="{BB962C8B-B14F-4D97-AF65-F5344CB8AC3E}">
        <p14:creationId xmlns:p14="http://schemas.microsoft.com/office/powerpoint/2010/main" val="1570879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show worker’s guess</a:t>
            </a:r>
          </a:p>
          <a:p>
            <a:r>
              <a:rPr lang="en-US" dirty="0"/>
              <a:t>Rows show “truth”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76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Columns show worker’s guess</a:t>
            </a:r>
          </a:p>
          <a:p>
            <a:r>
              <a:rPr lang="en-US" dirty="0"/>
              <a:t>Rows show “truth”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9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2250"/>
              </a:spcBef>
            </a:lvl1pPr>
            <a:lvl2pPr>
              <a:spcBef>
                <a:spcPts val="2250"/>
              </a:spcBef>
            </a:lvl2pPr>
            <a:lvl3pPr>
              <a:spcBef>
                <a:spcPts val="2250"/>
              </a:spcBef>
            </a:lvl3pPr>
            <a:lvl4pPr>
              <a:spcBef>
                <a:spcPts val="2250"/>
              </a:spcBef>
            </a:lvl4pPr>
            <a:lvl5pPr>
              <a:spcBef>
                <a:spcPts val="2250"/>
              </a:spcBef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5460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3/18/21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player.vimeo.com/video/114581689" TargetMode="External"/><Relationship Id="rId2" Type="http://schemas.openxmlformats.org/officeDocument/2006/relationships/hyperlink" Target="https://player.vimeo.com/video/1158161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meo.com/334843343" TargetMode="External"/><Relationship Id="rId5" Type="http://schemas.openxmlformats.org/officeDocument/2006/relationships/hyperlink" Target="https://vimeo.com/334893709" TargetMode="External"/><Relationship Id="rId4" Type="http://schemas.openxmlformats.org/officeDocument/2006/relationships/hyperlink" Target="https://vimeo.com/33482834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Control  part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pu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Inputs</a:t>
            </a:r>
          </a:p>
        </p:txBody>
      </p:sp>
      <p:sp>
        <p:nvSpPr>
          <p:cNvPr id="208" name="a set of N objects o1 ... oN  sunnyfun.com, sex-mission.com, google.com, youporn.com, yahoo.co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objects o</a:t>
            </a:r>
            <a:r>
              <a:rPr sz="3750" i="1" baseline="-5999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dirty="0"/>
              <a:t> ... </a:t>
            </a:r>
            <a:r>
              <a:rPr dirty="0" err="1"/>
              <a:t>o</a:t>
            </a:r>
            <a:r>
              <a:rPr i="1" baseline="-5999" dirty="0" err="1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dirty="0"/>
              <a:t> </a:t>
            </a:r>
            <a:br>
              <a:rPr dirty="0"/>
            </a:br>
            <a:r>
              <a:rPr dirty="0" err="1">
                <a:solidFill>
                  <a:srgbClr val="0433FF"/>
                </a:solidFill>
              </a:rPr>
              <a:t>sunnyfun.com</a:t>
            </a:r>
            <a:r>
              <a:rPr dirty="0">
                <a:solidFill>
                  <a:srgbClr val="0433FF"/>
                </a:solidFill>
              </a:rPr>
              <a:t>, sex-</a:t>
            </a:r>
            <a:r>
              <a:rPr dirty="0" err="1">
                <a:solidFill>
                  <a:srgbClr val="0433FF"/>
                </a:solidFill>
              </a:rPr>
              <a:t>mission.com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google.com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youporn.com</a:t>
            </a:r>
            <a:r>
              <a:rPr dirty="0">
                <a:solidFill>
                  <a:srgbClr val="0433FF"/>
                </a:solidFill>
              </a:rPr>
              <a:t>, </a:t>
            </a:r>
            <a:r>
              <a:rPr dirty="0" err="1">
                <a:solidFill>
                  <a:srgbClr val="0433FF"/>
                </a:solidFill>
              </a:rPr>
              <a:t>yahoo.com</a:t>
            </a:r>
            <a:endParaRPr dirty="0">
              <a:solidFill>
                <a:srgbClr val="0433FF"/>
              </a:solidFill>
            </a:endParaRPr>
          </a:p>
          <a:p>
            <a:r>
              <a:rPr dirty="0"/>
              <a:t>a set of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dirty="0"/>
              <a:t> possible labels:</a:t>
            </a:r>
            <a:br>
              <a:rPr dirty="0"/>
            </a:br>
            <a:r>
              <a:rPr dirty="0"/>
              <a:t>{</a:t>
            </a:r>
            <a:r>
              <a:rPr dirty="0">
                <a:solidFill>
                  <a:srgbClr val="FF2600"/>
                </a:solidFill>
              </a:rPr>
              <a:t>porn, not porn</a:t>
            </a:r>
            <a:r>
              <a:rPr dirty="0"/>
              <a:t>}</a:t>
            </a:r>
          </a:p>
          <a:p>
            <a:r>
              <a:rPr dirty="0"/>
              <a:t>Labels for each object by </a:t>
            </a:r>
            <a:r>
              <a:rPr b="1" i="1" dirty="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dirty="0"/>
              <a:t>workers</a:t>
            </a:r>
            <a:br>
              <a:rPr dirty="0"/>
            </a:br>
            <a:r>
              <a:rPr dirty="0">
                <a:solidFill>
                  <a:srgbClr val="4F8F00"/>
                </a:solidFill>
              </a:rPr>
              <a:t>worker1, worker2, worker3, worker4, worker5</a:t>
            </a:r>
          </a:p>
        </p:txBody>
      </p:sp>
    </p:spTree>
    <p:extLst>
      <p:ext uri="{BB962C8B-B14F-4D97-AF65-F5344CB8AC3E}">
        <p14:creationId xmlns:p14="http://schemas.microsoft.com/office/powerpoint/2010/main" val="195383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a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1</a:t>
            </a:r>
          </a:p>
        </p:txBody>
      </p:sp>
      <p:sp>
        <p:nvSpPr>
          <p:cNvPr id="211" name="Recover the true class label T(on) for each object on  when “gold” truth is unknown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Recover the true class label </a:t>
            </a:r>
            <a:r>
              <a:rPr b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>
                <a:solidFill>
                  <a:srgbClr val="FF9300"/>
                </a:solidFill>
              </a:rPr>
              <a:t>(o</a:t>
            </a:r>
            <a:r>
              <a:rPr i="1" baseline="-5999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>
                <a:solidFill>
                  <a:srgbClr val="FF9300"/>
                </a:solidFill>
              </a:rPr>
              <a:t>)</a:t>
            </a:r>
            <a:r>
              <a:t> for each object </a:t>
            </a:r>
            <a:r>
              <a:rPr>
                <a:solidFill>
                  <a:srgbClr val="0433FF"/>
                </a:solidFill>
              </a:rPr>
              <a:t>o</a:t>
            </a:r>
            <a:r>
              <a:rPr i="1" baseline="-5999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t>  when “</a:t>
            </a:r>
            <a:r>
              <a:rPr>
                <a:solidFill>
                  <a:srgbClr val="FF9300"/>
                </a:solidFill>
              </a:rPr>
              <a:t>gold</a:t>
            </a:r>
            <a:r>
              <a:t>” truth is unknown </a:t>
            </a:r>
          </a:p>
          <a:p>
            <a:r>
              <a:t>Since the true labels are not known / never directly observed, they are called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latent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6583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al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 2</a:t>
            </a:r>
          </a:p>
        </p:txBody>
      </p:sp>
      <p:sp>
        <p:nvSpPr>
          <p:cNvPr id="214" name="For each worker who contributed labels, calculate their accuracy or reliability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each worker who contributed labels, calculate their accuracy or reliability</a:t>
            </a:r>
          </a:p>
          <a:p>
            <a:r>
              <a:t>To calculate accuracy show how often they mistakenly choose one label when a different one is the actual truth</a:t>
            </a:r>
          </a:p>
        </p:txBody>
      </p:sp>
    </p:spTree>
    <p:extLst>
      <p:ext uri="{BB962C8B-B14F-4D97-AF65-F5344CB8AC3E}">
        <p14:creationId xmlns:p14="http://schemas.microsoft.com/office/powerpoint/2010/main" val="30081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830C-8916-1548-84AB-9290618A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Chicken and egg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9087-948B-9C46-A681-F7E74684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knew what the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 class labels</a:t>
            </a:r>
            <a:r>
              <a:rPr lang="en-US" dirty="0"/>
              <a:t> were for each object for each object, then we could compute each </a:t>
            </a:r>
            <a:r>
              <a:rPr lang="en-US" dirty="0" err="1"/>
              <a:t>Turker’s</a:t>
            </a:r>
            <a:r>
              <a:rPr lang="en-US" dirty="0"/>
              <a:t> accuracy</a:t>
            </a:r>
          </a:p>
          <a:p>
            <a:r>
              <a:rPr lang="en-US" dirty="0"/>
              <a:t>If we had </a:t>
            </a:r>
            <a:r>
              <a:rPr lang="en-US" b="1" dirty="0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accuracies for every </a:t>
            </a:r>
            <a:r>
              <a:rPr lang="en-US" b="1" dirty="0" err="1">
                <a:solidFill>
                  <a:srgbClr val="FF9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Turker</a:t>
            </a:r>
            <a:r>
              <a:rPr lang="en-US" dirty="0"/>
              <a:t>, then we could infer what the true label for each object should 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7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35" y="107258"/>
            <a:ext cx="8133886" cy="6369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79802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>
            <p:extLst>
              <p:ext uri="{D42A27DB-BD31-4B8C-83A1-F6EECF244321}">
                <p14:modId xmlns:p14="http://schemas.microsoft.com/office/powerpoint/2010/main" val="2377677114"/>
              </p:ext>
            </p:extLst>
          </p:nvPr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7394902-1913-FF45-B051-80D8EB9797C7}"/>
              </a:ext>
            </a:extLst>
          </p:cNvPr>
          <p:cNvSpPr/>
          <p:nvPr/>
        </p:nvSpPr>
        <p:spPr>
          <a:xfrm rot="16200000">
            <a:off x="407413" y="3555007"/>
            <a:ext cx="2167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dirty="0"/>
              <a:t> objects o</a:t>
            </a:r>
            <a:r>
              <a:rPr lang="en-US" sz="3600" i="1" baseline="-5999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dirty="0"/>
              <a:t> ... </a:t>
            </a:r>
            <a:r>
              <a:rPr lang="en-US" dirty="0" err="1"/>
              <a:t>o</a:t>
            </a:r>
            <a:r>
              <a:rPr lang="en-US" i="1" baseline="-5999" dirty="0" err="1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F5BF8-FAEA-534E-BAB2-0081755C7782}"/>
              </a:ext>
            </a:extLst>
          </p:cNvPr>
          <p:cNvSpPr/>
          <p:nvPr/>
        </p:nvSpPr>
        <p:spPr>
          <a:xfrm>
            <a:off x="5698362" y="278109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-US" i="1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dirty="0"/>
              <a:t>workers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8FDA6C5-DC01-6E4F-9530-FF6676129996}"/>
              </a:ext>
            </a:extLst>
          </p:cNvPr>
          <p:cNvCxnSpPr/>
          <p:nvPr/>
        </p:nvCxnSpPr>
        <p:spPr>
          <a:xfrm rot="10800000" flipV="1">
            <a:off x="9575181" y="4861932"/>
            <a:ext cx="1531435" cy="624468"/>
          </a:xfrm>
          <a:prstGeom prst="curvedConnector3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37F72A-142F-8B4A-9DC6-1D4D4443561A}"/>
              </a:ext>
            </a:extLst>
          </p:cNvPr>
          <p:cNvSpPr/>
          <p:nvPr/>
        </p:nvSpPr>
        <p:spPr>
          <a:xfrm>
            <a:off x="10266556" y="41317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 possible labels</a:t>
            </a:r>
            <a:br>
              <a:rPr lang="en-US" dirty="0"/>
            </a:br>
            <a:r>
              <a:rPr lang="en-US" dirty="0"/>
              <a:t>{</a:t>
            </a:r>
            <a:r>
              <a:rPr lang="en-US" dirty="0">
                <a:solidFill>
                  <a:srgbClr val="FF2600"/>
                </a:solidFill>
              </a:rPr>
              <a:t>porn, not porn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16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utput: “True” Lab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Output: “True” Labels</a:t>
            </a:r>
          </a:p>
        </p:txBody>
      </p:sp>
      <p:graphicFrame>
        <p:nvGraphicFramePr>
          <p:cNvPr id="229" name="Table"/>
          <p:cNvGraphicFramePr/>
          <p:nvPr/>
        </p:nvGraphicFramePr>
        <p:xfrm>
          <a:off x="2497739" y="1886647"/>
          <a:ext cx="6711259" cy="4424898"/>
        </p:xfrm>
        <a:graphic>
          <a:graphicData uri="http://schemas.openxmlformats.org/drawingml/2006/table">
            <a:tbl>
              <a:tblPr/>
              <a:tblGrid>
                <a:gridCol w="429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0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7532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True Labels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sex-mission.com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06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77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235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utput: “True” Lab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Output: </a:t>
            </a:r>
            <a:r>
              <a:rPr lang="en-US" dirty="0"/>
              <a:t>Confusion Matrix for Each Worker</a:t>
            </a:r>
            <a:endParaRPr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12748AF7-BC75-074D-A9BC-1B45295905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739803"/>
              </p:ext>
            </p:extLst>
          </p:nvPr>
        </p:nvGraphicFramePr>
        <p:xfrm>
          <a:off x="3694777" y="2427199"/>
          <a:ext cx="4676071" cy="2769270"/>
        </p:xfrm>
        <a:graphic>
          <a:graphicData uri="http://schemas.openxmlformats.org/drawingml/2006/table">
            <a:tbl>
              <a:tblPr/>
              <a:tblGrid>
                <a:gridCol w="1759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090"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rgbClr val="ED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090"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090"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rgbClr val="EDDA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 baseline="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CB04162-E022-044F-817E-E92065B45773}"/>
              </a:ext>
            </a:extLst>
          </p:cNvPr>
          <p:cNvSpPr txBox="1"/>
          <p:nvPr/>
        </p:nvSpPr>
        <p:spPr>
          <a:xfrm>
            <a:off x="6032812" y="1918009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Worker’s Guess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C54D6-3743-F541-98C0-1F3EEE584C4A}"/>
              </a:ext>
            </a:extLst>
          </p:cNvPr>
          <p:cNvSpPr txBox="1"/>
          <p:nvPr/>
        </p:nvSpPr>
        <p:spPr>
          <a:xfrm rot="16200000">
            <a:off x="2472743" y="415380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True Label</a:t>
            </a:r>
          </a:p>
        </p:txBody>
      </p:sp>
    </p:spTree>
    <p:extLst>
      <p:ext uri="{BB962C8B-B14F-4D97-AF65-F5344CB8AC3E}">
        <p14:creationId xmlns:p14="http://schemas.microsoft.com/office/powerpoint/2010/main" val="11515775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7E91-B697-6C4E-A94A-7AA6FFB5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until 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90FE-E094-424C-B726-2B11414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continue to iterate until your values converge </a:t>
            </a:r>
          </a:p>
          <a:p>
            <a:r>
              <a:rPr lang="en-US" dirty="0"/>
              <a:t>For this example, we converge after the first iteration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"/>
          <p:cNvGraphicFramePr/>
          <p:nvPr>
            <p:extLst>
              <p:ext uri="{D42A27DB-BD31-4B8C-83A1-F6EECF244321}">
                <p14:modId xmlns:p14="http://schemas.microsoft.com/office/powerpoint/2010/main" val="2255550246"/>
              </p:ext>
            </p:extLst>
          </p:nvPr>
        </p:nvGraphicFramePr>
        <p:xfrm>
          <a:off x="2416969" y="892969"/>
          <a:ext cx="7519705" cy="5072058"/>
        </p:xfrm>
        <a:graphic>
          <a:graphicData uri="http://schemas.openxmlformats.org/drawingml/2006/table">
            <a:tbl>
              <a:tblPr/>
              <a:tblGrid>
                <a:gridCol w="1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63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53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sz="18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sunnyfun.com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sex-mission.com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google.com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youporn.com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343">
                <a:tc>
                  <a:txBody>
                    <a:bodyPr/>
                    <a:lstStyle/>
                    <a:p>
                      <a:pPr defTabSz="914400"/>
                      <a:r>
                        <a:rPr sz="1400"/>
                        <a:t>yahoo.com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8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77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DE09-FFEE-C045-8BA8-3F4DC016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Mechanisms for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07A7-294F-FF4C-A374-0EA04117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 and redundancy</a:t>
            </a:r>
          </a:p>
          <a:p>
            <a:r>
              <a:rPr lang="en-US" dirty="0"/>
              <a:t>Embedded gold standard data</a:t>
            </a:r>
          </a:p>
          <a:p>
            <a:r>
              <a:rPr lang="en-US" dirty="0"/>
              <a:t>Economic incentives</a:t>
            </a:r>
          </a:p>
          <a:p>
            <a:r>
              <a:rPr lang="en-US" dirty="0"/>
              <a:t>Reputation systems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Statistical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76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Table"/>
          <p:cNvGraphicFramePr/>
          <p:nvPr>
            <p:extLst>
              <p:ext uri="{D42A27DB-BD31-4B8C-83A1-F6EECF244321}">
                <p14:modId xmlns:p14="http://schemas.microsoft.com/office/powerpoint/2010/main" val="3729750453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9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84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7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0" name="Initialize confusion matrices to uniform"/>
          <p:cNvGrpSpPr/>
          <p:nvPr/>
        </p:nvGrpSpPr>
        <p:grpSpPr>
          <a:xfrm rot="20255370">
            <a:off x="9724137" y="335007"/>
            <a:ext cx="2875168" cy="1366244"/>
            <a:chOff x="0" y="0"/>
            <a:chExt cx="4089126" cy="1943101"/>
          </a:xfrm>
        </p:grpSpPr>
        <p:sp>
          <p:nvSpPr>
            <p:cNvPr id="139" name="Initialize confusion matrices to uniform"/>
            <p:cNvSpPr txBox="1"/>
            <p:nvPr/>
          </p:nvSpPr>
          <p:spPr>
            <a:xfrm>
              <a:off x="50800" y="482529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Initialize confusion matrices to uniform</a:t>
              </a:r>
            </a:p>
          </p:txBody>
        </p:sp>
        <p:pic>
          <p:nvPicPr>
            <p:cNvPr id="138" name="Initialize confusion matrices to uniform Initialize confusion matrices to uniform" descr="Initialize confusion matrices to uniform Initialize confusion matrices to uniform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  <p:graphicFrame>
        <p:nvGraphicFramePr>
          <p:cNvPr id="12" name="Table">
            <a:extLst>
              <a:ext uri="{FF2B5EF4-FFF2-40B4-BE49-F238E27FC236}">
                <a16:creationId xmlns:a16="http://schemas.microsoft.com/office/drawing/2014/main" id="{DB008D28-9BD8-B94E-812A-65D04A43ED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938387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worker5</a:t>
                      </a: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54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able"/>
          <p:cNvGraphicFramePr/>
          <p:nvPr>
            <p:extLst>
              <p:ext uri="{D42A27DB-BD31-4B8C-83A1-F6EECF244321}">
                <p14:modId xmlns:p14="http://schemas.microsoft.com/office/powerpoint/2010/main" val="2293083962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3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8" name="Table"/>
          <p:cNvGraphicFramePr/>
          <p:nvPr>
            <p:extLst>
              <p:ext uri="{D42A27DB-BD31-4B8C-83A1-F6EECF244321}">
                <p14:modId xmlns:p14="http://schemas.microsoft.com/office/powerpoint/2010/main" val="1232170553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1" name="Compute labels using majority vote"/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50" name="Compute labels using majority vote"/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9" name="Compute labels using majority vote Compute labels using majority vote" descr="Compute labels using majority vote Compute labels using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011715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"/>
          <p:cNvGraphicFramePr/>
          <p:nvPr>
            <p:extLst>
              <p:ext uri="{D42A27DB-BD31-4B8C-83A1-F6EECF244321}">
                <p14:modId xmlns:p14="http://schemas.microsoft.com/office/powerpoint/2010/main" val="1340460485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292702213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?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?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Compute labels using majority vote">
            <a:extLst>
              <a:ext uri="{FF2B5EF4-FFF2-40B4-BE49-F238E27FC236}">
                <a16:creationId xmlns:a16="http://schemas.microsoft.com/office/drawing/2014/main" id="{71DDE7D4-EC7F-C347-B499-9AF7E747DBE1}"/>
              </a:ext>
            </a:extLst>
          </p:cNvPr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F3896060-E877-794F-BD47-C7D80B95942F}"/>
                </a:ext>
              </a:extLst>
            </p:cNvPr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43650CE8-5E23-E947-8F32-6D151D030A9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3469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Table"/>
          <p:cNvGraphicFramePr/>
          <p:nvPr>
            <p:extLst>
              <p:ext uri="{D42A27DB-BD31-4B8C-83A1-F6EECF244321}">
                <p14:modId xmlns:p14="http://schemas.microsoft.com/office/powerpoint/2010/main" val="1067148502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4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25381749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5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4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Compute labels using majority vote">
            <a:extLst>
              <a:ext uri="{FF2B5EF4-FFF2-40B4-BE49-F238E27FC236}">
                <a16:creationId xmlns:a16="http://schemas.microsoft.com/office/drawing/2014/main" id="{71DDE7D4-EC7F-C347-B499-9AF7E747DBE1}"/>
              </a:ext>
            </a:extLst>
          </p:cNvPr>
          <p:cNvGrpSpPr/>
          <p:nvPr/>
        </p:nvGrpSpPr>
        <p:grpSpPr>
          <a:xfrm rot="20255370">
            <a:off x="608737" y="4284769"/>
            <a:ext cx="2875168" cy="1366244"/>
            <a:chOff x="0" y="0"/>
            <a:chExt cx="4089126" cy="1943101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F3896060-E877-794F-BD47-C7D80B95942F}"/>
                </a:ext>
              </a:extLst>
            </p:cNvPr>
            <p:cNvSpPr txBox="1"/>
            <p:nvPr/>
          </p:nvSpPr>
          <p:spPr>
            <a:xfrm>
              <a:off x="50800" y="482528"/>
              <a:ext cx="3987525" cy="978046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Compute labels using majority vote</a:t>
              </a:r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43650CE8-5E23-E947-8F32-6D151D030A9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88952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Table"/>
          <p:cNvGraphicFramePr/>
          <p:nvPr>
            <p:extLst>
              <p:ext uri="{D42A27DB-BD31-4B8C-83A1-F6EECF244321}">
                <p14:modId xmlns:p14="http://schemas.microsoft.com/office/powerpoint/2010/main" val="2322618310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4" name="Table"/>
          <p:cNvGraphicFramePr/>
          <p:nvPr>
            <p:extLst>
              <p:ext uri="{D42A27DB-BD31-4B8C-83A1-F6EECF244321}">
                <p14:modId xmlns:p14="http://schemas.microsoft.com/office/powerpoint/2010/main" val="3360077485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E84FAA82-2290-4F4D-8ECC-6968A8229023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A16AB0E8-463B-794A-844A-2FA683C1CCB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B808B765-40F5-3347-91CF-536DB0E13D5A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733430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Table"/>
          <p:cNvGraphicFramePr/>
          <p:nvPr>
            <p:extLst>
              <p:ext uri="{D42A27DB-BD31-4B8C-83A1-F6EECF244321}">
                <p14:modId xmlns:p14="http://schemas.microsoft.com/office/powerpoint/2010/main" val="1008589878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porn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0" name="Table"/>
          <p:cNvGraphicFramePr/>
          <p:nvPr>
            <p:extLst>
              <p:ext uri="{D42A27DB-BD31-4B8C-83A1-F6EECF244321}">
                <p14:modId xmlns:p14="http://schemas.microsoft.com/office/powerpoint/2010/main" val="3762370779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  <a:endParaRPr sz="11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5" name="Table"/>
          <p:cNvGraphicFramePr/>
          <p:nvPr>
            <p:extLst>
              <p:ext uri="{D42A27DB-BD31-4B8C-83A1-F6EECF244321}">
                <p14:modId xmlns:p14="http://schemas.microsoft.com/office/powerpoint/2010/main" val="205463466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38" name="Recompute worker confusion matrices…as though your labels are 100% correct"/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337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336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710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Table"/>
          <p:cNvGraphicFramePr/>
          <p:nvPr>
            <p:extLst>
              <p:ext uri="{D42A27DB-BD31-4B8C-83A1-F6EECF244321}">
                <p14:modId xmlns:p14="http://schemas.microsoft.com/office/powerpoint/2010/main" val="896822118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1" name="Table"/>
          <p:cNvGraphicFramePr/>
          <p:nvPr>
            <p:extLst>
              <p:ext uri="{D42A27DB-BD31-4B8C-83A1-F6EECF244321}">
                <p14:modId xmlns:p14="http://schemas.microsoft.com/office/powerpoint/2010/main" val="242738939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2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3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4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5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6" name="Table"/>
          <p:cNvGraphicFramePr/>
          <p:nvPr>
            <p:extLst>
              <p:ext uri="{D42A27DB-BD31-4B8C-83A1-F6EECF244321}">
                <p14:modId xmlns:p14="http://schemas.microsoft.com/office/powerpoint/2010/main" val="3725736859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B1D359BC-54F0-6E4B-9BB6-A302FDE18B7B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5101A323-7B74-E247-9DFE-621ECD80546D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B1CF7807-0DEC-0143-AEA7-8E563A9044E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81852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Table"/>
          <p:cNvGraphicFramePr/>
          <p:nvPr>
            <p:extLst>
              <p:ext uri="{D42A27DB-BD31-4B8C-83A1-F6EECF244321}">
                <p14:modId xmlns:p14="http://schemas.microsoft.com/office/powerpoint/2010/main" val="230853163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  <a:endParaRPr sz="1100" b="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52" name="Table"/>
          <p:cNvGraphicFramePr/>
          <p:nvPr>
            <p:extLst>
              <p:ext uri="{D42A27DB-BD31-4B8C-83A1-F6EECF244321}">
                <p14:modId xmlns:p14="http://schemas.microsoft.com/office/powerpoint/2010/main" val="769068420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3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4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5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6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7" name="Table"/>
          <p:cNvGraphicFramePr/>
          <p:nvPr>
            <p:extLst>
              <p:ext uri="{D42A27DB-BD31-4B8C-83A1-F6EECF244321}">
                <p14:modId xmlns:p14="http://schemas.microsoft.com/office/powerpoint/2010/main" val="958329802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CB5D972C-0127-4246-A6CB-968329B73BA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7EA2955D-1CE8-774C-86A3-0A1149F9DCB2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F1CAAB1B-5004-C141-BE96-5E2A9722121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865516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Table"/>
          <p:cNvGraphicFramePr/>
          <p:nvPr>
            <p:extLst>
              <p:ext uri="{D42A27DB-BD31-4B8C-83A1-F6EECF244321}">
                <p14:modId xmlns:p14="http://schemas.microsoft.com/office/powerpoint/2010/main" val="2316756222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porn</a:t>
                      </a:r>
                      <a:endParaRPr sz="1100" b="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63" name="Table"/>
          <p:cNvGraphicFramePr/>
          <p:nvPr>
            <p:extLst>
              <p:ext uri="{D42A27DB-BD31-4B8C-83A1-F6EECF244321}">
                <p14:modId xmlns:p14="http://schemas.microsoft.com/office/powerpoint/2010/main" val="2402640277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1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4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5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6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7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8" name="Table"/>
          <p:cNvGraphicFramePr/>
          <p:nvPr>
            <p:extLst>
              <p:ext uri="{D42A27DB-BD31-4B8C-83A1-F6EECF244321}">
                <p14:modId xmlns:p14="http://schemas.microsoft.com/office/powerpoint/2010/main" val="3653586127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  <a:endParaRPr sz="11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31A9F5CA-2BD5-A141-AD26-6F6A4B8AF93A}"/>
              </a:ext>
            </a:extLst>
          </p:cNvPr>
          <p:cNvGrpSpPr/>
          <p:nvPr/>
        </p:nvGrpSpPr>
        <p:grpSpPr>
          <a:xfrm rot="20255370">
            <a:off x="9249060" y="1015412"/>
            <a:ext cx="2875168" cy="2518173"/>
            <a:chOff x="0" y="0"/>
            <a:chExt cx="4089126" cy="3581401"/>
          </a:xfrm>
        </p:grpSpPr>
        <p:sp>
          <p:nvSpPr>
            <p:cNvPr id="13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FE9F7CDB-18BE-0049-B7BA-67CF1B0366F3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14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C400040C-32C9-0B49-8C0E-66D13AEC42B5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0740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C275F-D7DD-2C46-9976-0E022BEE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87790F-9D79-FD4D-B394-B96832FF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 is an algorithm for finding the probabilities of unobserved variables</a:t>
            </a:r>
          </a:p>
          <a:p>
            <a:r>
              <a:rPr lang="en-US" dirty="0"/>
              <a:t>We will use it to estimate how accurate workers’ labels are, and infer how good each worker is</a:t>
            </a:r>
          </a:p>
          <a:p>
            <a:r>
              <a:rPr lang="en-US" dirty="0"/>
              <a:t>This is more sophisticated than voting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8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Table"/>
          <p:cNvGraphicFramePr/>
          <p:nvPr>
            <p:extLst>
              <p:ext uri="{D42A27DB-BD31-4B8C-83A1-F6EECF244321}">
                <p14:modId xmlns:p14="http://schemas.microsoft.com/office/powerpoint/2010/main" val="1250373928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4" name="Table"/>
          <p:cNvGraphicFramePr/>
          <p:nvPr>
            <p:extLst>
              <p:ext uri="{D42A27DB-BD31-4B8C-83A1-F6EECF244321}">
                <p14:modId xmlns:p14="http://schemas.microsoft.com/office/powerpoint/2010/main" val="1964759604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5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6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7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8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T w="3810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rgbClr val="A6AAA9"/>
                      </a:solidFill>
                      <a:miter lim="400000"/>
                    </a:lnL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>
                          <a:solidFill>
                            <a:srgbClr val="A6AAA9"/>
                          </a:solidFill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rgbClr val="A6AAA9"/>
                      </a:solidFill>
                      <a:miter lim="400000"/>
                    </a:lnR>
                    <a:lnB w="381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9" name="Table"/>
          <p:cNvGraphicFramePr/>
          <p:nvPr>
            <p:extLst>
              <p:ext uri="{D42A27DB-BD31-4B8C-83A1-F6EECF244321}">
                <p14:modId xmlns:p14="http://schemas.microsoft.com/office/powerpoint/2010/main" val="4172990010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82" name="Renormalize confusion matrices (based on true labels)"/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381" name="Renormalize confusion matrices (based on true labels)"/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380" name="Renormalize confusion matrices (based on true labels) Renormalize confusion matrices (based on true labels)" descr="Renormalize confusion matrices (based on true labels) Renormalize confusion matrices (based on true labels)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0775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>
            <p:extLst>
              <p:ext uri="{D42A27DB-BD31-4B8C-83A1-F6EECF244321}">
                <p14:modId xmlns:p14="http://schemas.microsoft.com/office/powerpoint/2010/main" val="2689254944"/>
              </p:ext>
            </p:extLst>
          </p:nvPr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>
            <p:extLst>
              <p:ext uri="{D42A27DB-BD31-4B8C-83A1-F6EECF244321}">
                <p14:modId xmlns:p14="http://schemas.microsoft.com/office/powerpoint/2010/main" val="825663392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>
            <p:extLst>
              <p:ext uri="{D42A27DB-BD31-4B8C-83A1-F6EECF244321}">
                <p14:modId xmlns:p14="http://schemas.microsoft.com/office/powerpoint/2010/main" val="1097548476"/>
              </p:ext>
            </p:extLst>
          </p:nvPr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>
            <p:extLst>
              <p:ext uri="{D42A27DB-BD31-4B8C-83A1-F6EECF244321}">
                <p14:modId xmlns:p14="http://schemas.microsoft.com/office/powerpoint/2010/main" val="1120225309"/>
              </p:ext>
            </p:extLst>
          </p:nvPr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>
            <p:extLst>
              <p:ext uri="{D42A27DB-BD31-4B8C-83A1-F6EECF244321}">
                <p14:modId xmlns:p14="http://schemas.microsoft.com/office/powerpoint/2010/main" val="562383619"/>
              </p:ext>
            </p:extLst>
          </p:nvPr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>
            <p:extLst>
              <p:ext uri="{D42A27DB-BD31-4B8C-83A1-F6EECF244321}">
                <p14:modId xmlns:p14="http://schemas.microsoft.com/office/powerpoint/2010/main" val="3356659629"/>
              </p:ext>
            </p:extLst>
          </p:nvPr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>
            <p:extLst>
              <p:ext uri="{D42A27DB-BD31-4B8C-83A1-F6EECF244321}">
                <p14:modId xmlns:p14="http://schemas.microsoft.com/office/powerpoint/2010/main" val="1279371959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Recompute worker confusion matrices…as though your labels are 100% correct">
            <a:extLst>
              <a:ext uri="{FF2B5EF4-FFF2-40B4-BE49-F238E27FC236}">
                <a16:creationId xmlns:a16="http://schemas.microsoft.com/office/drawing/2014/main" id="{FB8F17B8-F9A2-1341-8103-49B8DED5458F}"/>
              </a:ext>
            </a:extLst>
          </p:cNvPr>
          <p:cNvGrpSpPr/>
          <p:nvPr/>
        </p:nvGrpSpPr>
        <p:grpSpPr>
          <a:xfrm rot="20255370">
            <a:off x="9825302" y="1229019"/>
            <a:ext cx="2875168" cy="2518173"/>
            <a:chOff x="0" y="0"/>
            <a:chExt cx="4089126" cy="3581401"/>
          </a:xfrm>
        </p:grpSpPr>
        <p:sp>
          <p:nvSpPr>
            <p:cNvPr id="19" name="Recompute worker confusion matrices…as though your labels are 100% correct">
              <a:extLst>
                <a:ext uri="{FF2B5EF4-FFF2-40B4-BE49-F238E27FC236}">
                  <a16:creationId xmlns:a16="http://schemas.microsoft.com/office/drawing/2014/main" id="{1D2BB2CD-A951-9344-8B21-13C1B30A0A2F}"/>
                </a:ext>
              </a:extLst>
            </p:cNvPr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20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>
              <a:extLst>
                <a:ext uri="{FF2B5EF4-FFF2-40B4-BE49-F238E27FC236}">
                  <a16:creationId xmlns:a16="http://schemas.microsoft.com/office/drawing/2014/main" id="{4570A89E-3E1A-F647-8B49-725FEED4BD80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118901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>
            <p:extLst>
              <p:ext uri="{D42A27DB-BD31-4B8C-83A1-F6EECF244321}">
                <p14:modId xmlns:p14="http://schemas.microsoft.com/office/powerpoint/2010/main" val="2174312671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>
            <p:extLst>
              <p:ext uri="{D42A27DB-BD31-4B8C-83A1-F6EECF244321}">
                <p14:modId xmlns:p14="http://schemas.microsoft.com/office/powerpoint/2010/main" val="2352048559"/>
              </p:ext>
            </p:extLst>
          </p:nvPr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>
            <p:extLst>
              <p:ext uri="{D42A27DB-BD31-4B8C-83A1-F6EECF244321}">
                <p14:modId xmlns:p14="http://schemas.microsoft.com/office/powerpoint/2010/main" val="3285254777"/>
              </p:ext>
            </p:extLst>
          </p:nvPr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>
            <p:extLst>
              <p:ext uri="{D42A27DB-BD31-4B8C-83A1-F6EECF244321}">
                <p14:modId xmlns:p14="http://schemas.microsoft.com/office/powerpoint/2010/main" val="4282021255"/>
              </p:ext>
            </p:extLst>
          </p:nvPr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>
            <p:extLst>
              <p:ext uri="{D42A27DB-BD31-4B8C-83A1-F6EECF244321}">
                <p14:modId xmlns:p14="http://schemas.microsoft.com/office/powerpoint/2010/main" val="1235198999"/>
              </p:ext>
            </p:extLst>
          </p:nvPr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normalize confusion matrices (based on true labels)">
            <a:extLst>
              <a:ext uri="{FF2B5EF4-FFF2-40B4-BE49-F238E27FC236}">
                <a16:creationId xmlns:a16="http://schemas.microsoft.com/office/drawing/2014/main" id="{1E6BE855-0045-F64F-B57D-659C44BB2326}"/>
              </a:ext>
            </a:extLst>
          </p:cNvPr>
          <p:cNvGrpSpPr/>
          <p:nvPr/>
        </p:nvGrpSpPr>
        <p:grpSpPr>
          <a:xfrm rot="20255370">
            <a:off x="9529656" y="1109457"/>
            <a:ext cx="2875168" cy="1750219"/>
            <a:chOff x="0" y="0"/>
            <a:chExt cx="4089126" cy="2489200"/>
          </a:xfrm>
        </p:grpSpPr>
        <p:sp>
          <p:nvSpPr>
            <p:cNvPr id="13" name="Renormalize confusion matrices (based on true labels)">
              <a:extLst>
                <a:ext uri="{FF2B5EF4-FFF2-40B4-BE49-F238E27FC236}">
                  <a16:creationId xmlns:a16="http://schemas.microsoft.com/office/drawing/2014/main" id="{2EDF907E-8F08-5943-A160-A567E066D86D}"/>
                </a:ext>
              </a:extLst>
            </p:cNvPr>
            <p:cNvSpPr txBox="1"/>
            <p:nvPr/>
          </p:nvSpPr>
          <p:spPr>
            <a:xfrm>
              <a:off x="50799" y="536714"/>
              <a:ext cx="3987527" cy="1415772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Renormalize confusion matrices (based on true labels)</a:t>
              </a:r>
            </a:p>
          </p:txBody>
        </p:sp>
        <p:pic>
          <p:nvPicPr>
            <p:cNvPr id="14" name="Renormalize confusion matrices (based on true labels) Renormalize confusion matrices (based on true labels)" descr="Renormalize confusion matrices (based on true labels) Renormalize confusion matrices (based on true labels)">
              <a:extLst>
                <a:ext uri="{FF2B5EF4-FFF2-40B4-BE49-F238E27FC236}">
                  <a16:creationId xmlns:a16="http://schemas.microsoft.com/office/drawing/2014/main" id="{7F4EB529-F2D9-D144-B6BD-EA3B674E263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24892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17339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>
            <p:extLst>
              <p:ext uri="{D42A27DB-BD31-4B8C-83A1-F6EECF244321}">
                <p14:modId xmlns:p14="http://schemas.microsoft.com/office/powerpoint/2010/main" val="3904453464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>
            <p:extLst>
              <p:ext uri="{D42A27DB-BD31-4B8C-83A1-F6EECF244321}">
                <p14:modId xmlns:p14="http://schemas.microsoft.com/office/powerpoint/2010/main" val="1228370215"/>
              </p:ext>
            </p:extLst>
          </p:nvPr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>
            <p:extLst>
              <p:ext uri="{D42A27DB-BD31-4B8C-83A1-F6EECF244321}">
                <p14:modId xmlns:p14="http://schemas.microsoft.com/office/powerpoint/2010/main" val="2079020624"/>
              </p:ext>
            </p:extLst>
          </p:nvPr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.333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>
            <p:extLst>
              <p:ext uri="{D42A27DB-BD31-4B8C-83A1-F6EECF244321}">
                <p14:modId xmlns:p14="http://schemas.microsoft.com/office/powerpoint/2010/main" val="4097228266"/>
              </p:ext>
            </p:extLst>
          </p:nvPr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.333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>
            <p:extLst>
              <p:ext uri="{D42A27DB-BD31-4B8C-83A1-F6EECF244321}">
                <p14:modId xmlns:p14="http://schemas.microsoft.com/office/powerpoint/2010/main" val="1033505339"/>
              </p:ext>
            </p:extLst>
          </p:nvPr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.666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>
            <p:extLst>
              <p:ext uri="{D42A27DB-BD31-4B8C-83A1-F6EECF244321}">
                <p14:modId xmlns:p14="http://schemas.microsoft.com/office/powerpoint/2010/main" val="4033778681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Recompute labels using weighted majority vote">
            <a:extLst>
              <a:ext uri="{FF2B5EF4-FFF2-40B4-BE49-F238E27FC236}">
                <a16:creationId xmlns:a16="http://schemas.microsoft.com/office/drawing/2014/main" id="{0F58D8C0-EA92-A643-9390-AABAA8A9A7D5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6" name="Recompute labels using weighted majority vote">
              <a:extLst>
                <a:ext uri="{FF2B5EF4-FFF2-40B4-BE49-F238E27FC236}">
                  <a16:creationId xmlns:a16="http://schemas.microsoft.com/office/drawing/2014/main" id="{4982388C-413C-D245-933B-C1148B74D4E7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7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AAE5AF1E-5F4B-AA42-BC26-FED4B5AD610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763836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>
            <p:extLst>
              <p:ext uri="{D42A27DB-BD31-4B8C-83A1-F6EECF244321}">
                <p14:modId xmlns:p14="http://schemas.microsoft.com/office/powerpoint/2010/main" val="1544154854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>
            <p:extLst>
              <p:ext uri="{D42A27DB-BD31-4B8C-83A1-F6EECF244321}">
                <p14:modId xmlns:p14="http://schemas.microsoft.com/office/powerpoint/2010/main" val="425596381"/>
              </p:ext>
            </p:extLst>
          </p:nvPr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>
            <p:extLst>
              <p:ext uri="{D42A27DB-BD31-4B8C-83A1-F6EECF244321}">
                <p14:modId xmlns:p14="http://schemas.microsoft.com/office/powerpoint/2010/main" val="1654438925"/>
              </p:ext>
            </p:extLst>
          </p:nvPr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>
            <p:extLst>
              <p:ext uri="{D42A27DB-BD31-4B8C-83A1-F6EECF244321}">
                <p14:modId xmlns:p14="http://schemas.microsoft.com/office/powerpoint/2010/main" val="3084259831"/>
              </p:ext>
            </p:extLst>
          </p:nvPr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>
            <p:extLst>
              <p:ext uri="{D42A27DB-BD31-4B8C-83A1-F6EECF244321}">
                <p14:modId xmlns:p14="http://schemas.microsoft.com/office/powerpoint/2010/main" val="4205593267"/>
              </p:ext>
            </p:extLst>
          </p:nvPr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.666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>
            <p:extLst>
              <p:ext uri="{D42A27DB-BD31-4B8C-83A1-F6EECF244321}">
                <p14:modId xmlns:p14="http://schemas.microsoft.com/office/powerpoint/2010/main" val="2441531305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5.0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Recompute labels using weighted majority vote">
            <a:extLst>
              <a:ext uri="{FF2B5EF4-FFF2-40B4-BE49-F238E27FC236}">
                <a16:creationId xmlns:a16="http://schemas.microsoft.com/office/drawing/2014/main" id="{0F58D8C0-EA92-A643-9390-AABAA8A9A7D5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6" name="Recompute labels using weighted majority vote">
              <a:extLst>
                <a:ext uri="{FF2B5EF4-FFF2-40B4-BE49-F238E27FC236}">
                  <a16:creationId xmlns:a16="http://schemas.microsoft.com/office/drawing/2014/main" id="{4982388C-413C-D245-933B-C1148B74D4E7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7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AAE5AF1E-5F4B-AA42-BC26-FED4B5AD610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786683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>
            <p:extLst>
              <p:ext uri="{D42A27DB-BD31-4B8C-83A1-F6EECF244321}">
                <p14:modId xmlns:p14="http://schemas.microsoft.com/office/powerpoint/2010/main" val="1450501856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>
            <p:extLst>
              <p:ext uri="{D42A27DB-BD31-4B8C-83A1-F6EECF244321}">
                <p14:modId xmlns:p14="http://schemas.microsoft.com/office/powerpoint/2010/main" val="600630130"/>
              </p:ext>
            </p:extLst>
          </p:nvPr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>
            <p:extLst>
              <p:ext uri="{D42A27DB-BD31-4B8C-83A1-F6EECF244321}">
                <p14:modId xmlns:p14="http://schemas.microsoft.com/office/powerpoint/2010/main" val="1633971636"/>
              </p:ext>
            </p:extLst>
          </p:nvPr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.666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.333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>
            <p:extLst>
              <p:ext uri="{D42A27DB-BD31-4B8C-83A1-F6EECF244321}">
                <p14:modId xmlns:p14="http://schemas.microsoft.com/office/powerpoint/2010/main" val="463463255"/>
              </p:ext>
            </p:extLst>
          </p:nvPr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.333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>
            <p:extLst>
              <p:ext uri="{D42A27DB-BD31-4B8C-83A1-F6EECF244321}">
                <p14:modId xmlns:p14="http://schemas.microsoft.com/office/powerpoint/2010/main" val="4097171950"/>
              </p:ext>
            </p:extLst>
          </p:nvPr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.666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>
            <p:extLst>
              <p:ext uri="{D42A27DB-BD31-4B8C-83A1-F6EECF244321}">
                <p14:modId xmlns:p14="http://schemas.microsoft.com/office/powerpoint/2010/main" val="2609639474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5.0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4.0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Recompute labels using weighted majority vote">
            <a:extLst>
              <a:ext uri="{FF2B5EF4-FFF2-40B4-BE49-F238E27FC236}">
                <a16:creationId xmlns:a16="http://schemas.microsoft.com/office/drawing/2014/main" id="{0F58D8C0-EA92-A643-9390-AABAA8A9A7D5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6" name="Recompute labels using weighted majority vote">
              <a:extLst>
                <a:ext uri="{FF2B5EF4-FFF2-40B4-BE49-F238E27FC236}">
                  <a16:creationId xmlns:a16="http://schemas.microsoft.com/office/drawing/2014/main" id="{4982388C-413C-D245-933B-C1148B74D4E7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7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AAE5AF1E-5F4B-AA42-BC26-FED4B5AD610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95022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>
            <p:extLst>
              <p:ext uri="{D42A27DB-BD31-4B8C-83A1-F6EECF244321}">
                <p14:modId xmlns:p14="http://schemas.microsoft.com/office/powerpoint/2010/main" val="2547303684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>
            <p:extLst>
              <p:ext uri="{D42A27DB-BD31-4B8C-83A1-F6EECF244321}">
                <p14:modId xmlns:p14="http://schemas.microsoft.com/office/powerpoint/2010/main" val="355916691"/>
              </p:ext>
            </p:extLst>
          </p:nvPr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>
            <p:extLst>
              <p:ext uri="{D42A27DB-BD31-4B8C-83A1-F6EECF244321}">
                <p14:modId xmlns:p14="http://schemas.microsoft.com/office/powerpoint/2010/main" val="2939382326"/>
              </p:ext>
            </p:extLst>
          </p:nvPr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.666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</a:t>
                      </a:r>
                      <a:r>
                        <a:rPr lang="en-US" sz="1100" b="0" dirty="0"/>
                        <a:t>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>
            <p:extLst>
              <p:ext uri="{D42A27DB-BD31-4B8C-83A1-F6EECF244321}">
                <p14:modId xmlns:p14="http://schemas.microsoft.com/office/powerpoint/2010/main" val="1832235472"/>
              </p:ext>
            </p:extLst>
          </p:nvPr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</a:t>
                      </a:r>
                      <a:r>
                        <a:rPr lang="en-US" sz="1100" b="0" dirty="0"/>
                        <a:t>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1.0</a:t>
                      </a:r>
                      <a:endParaRPr sz="1100" b="1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>
            <p:extLst>
              <p:ext uri="{D42A27DB-BD31-4B8C-83A1-F6EECF244321}">
                <p14:modId xmlns:p14="http://schemas.microsoft.com/office/powerpoint/2010/main" val="2883314341"/>
              </p:ext>
            </p:extLst>
          </p:nvPr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</a:t>
                      </a:r>
                      <a:r>
                        <a:rPr lang="en-US" sz="1100" b="0" dirty="0"/>
                        <a:t>666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>
            <p:extLst>
              <p:ext uri="{D42A27DB-BD31-4B8C-83A1-F6EECF244321}">
                <p14:modId xmlns:p14="http://schemas.microsoft.com/office/powerpoint/2010/main" val="921901388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5.0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4.0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Recompute labels using weighted majority vote">
            <a:extLst>
              <a:ext uri="{FF2B5EF4-FFF2-40B4-BE49-F238E27FC236}">
                <a16:creationId xmlns:a16="http://schemas.microsoft.com/office/drawing/2014/main" id="{0F58D8C0-EA92-A643-9390-AABAA8A9A7D5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6" name="Recompute labels using weighted majority vote">
              <a:extLst>
                <a:ext uri="{FF2B5EF4-FFF2-40B4-BE49-F238E27FC236}">
                  <a16:creationId xmlns:a16="http://schemas.microsoft.com/office/drawing/2014/main" id="{4982388C-413C-D245-933B-C1148B74D4E7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7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AAE5AF1E-5F4B-AA42-BC26-FED4B5AD610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775837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 dirty="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porn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solidFill>
                      <a:srgbClr val="E9B4A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>
            <p:extLst>
              <p:ext uri="{D42A27DB-BD31-4B8C-83A1-F6EECF244321}">
                <p14:modId xmlns:p14="http://schemas.microsoft.com/office/powerpoint/2010/main" val="4025081467"/>
              </p:ext>
            </p:extLst>
          </p:nvPr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6" name="Table"/>
          <p:cNvGraphicFramePr/>
          <p:nvPr>
            <p:extLst>
              <p:ext uri="{D42A27DB-BD31-4B8C-83A1-F6EECF244321}">
                <p14:modId xmlns:p14="http://schemas.microsoft.com/office/powerpoint/2010/main" val="859583525"/>
              </p:ext>
            </p:extLst>
          </p:nvPr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7" name="Table"/>
          <p:cNvGraphicFramePr/>
          <p:nvPr>
            <p:extLst>
              <p:ext uri="{D42A27DB-BD31-4B8C-83A1-F6EECF244321}">
                <p14:modId xmlns:p14="http://schemas.microsoft.com/office/powerpoint/2010/main" val="2024545117"/>
              </p:ext>
            </p:extLst>
          </p:nvPr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.666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</a:t>
                      </a:r>
                      <a:r>
                        <a:rPr lang="en-US" sz="1100" b="0" dirty="0"/>
                        <a:t>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b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8" name="Table"/>
          <p:cNvGraphicFramePr/>
          <p:nvPr>
            <p:extLst>
              <p:ext uri="{D42A27DB-BD31-4B8C-83A1-F6EECF244321}">
                <p14:modId xmlns:p14="http://schemas.microsoft.com/office/powerpoint/2010/main" val="3193929976"/>
              </p:ext>
            </p:extLst>
          </p:nvPr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</a:t>
                      </a:r>
                      <a:r>
                        <a:rPr lang="en-US" sz="1100" b="0" dirty="0"/>
                        <a:t>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9" name="Table"/>
          <p:cNvGraphicFramePr/>
          <p:nvPr>
            <p:extLst>
              <p:ext uri="{D42A27DB-BD31-4B8C-83A1-F6EECF244321}">
                <p14:modId xmlns:p14="http://schemas.microsoft.com/office/powerpoint/2010/main" val="158296758"/>
              </p:ext>
            </p:extLst>
          </p:nvPr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1" dirty="0"/>
                        <a:t>.</a:t>
                      </a:r>
                      <a:r>
                        <a:rPr lang="en-US" sz="1100" b="0" dirty="0"/>
                        <a:t>666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.333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b="0" dirty="0"/>
                        <a:t>1.0</a:t>
                      </a:r>
                      <a:endParaRPr sz="1100" b="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0" name="Table"/>
          <p:cNvGraphicFramePr/>
          <p:nvPr>
            <p:extLst>
              <p:ext uri="{D42A27DB-BD31-4B8C-83A1-F6EECF244321}">
                <p14:modId xmlns:p14="http://schemas.microsoft.com/office/powerpoint/2010/main" val="2553920007"/>
              </p:ext>
            </p:extLst>
          </p:nvPr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5.0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4.0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2.0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3.333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3.666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1100" dirty="0"/>
                        <a:t>1</a:t>
                      </a:r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1100" dirty="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Recompute labels using weighted majority vote">
            <a:extLst>
              <a:ext uri="{FF2B5EF4-FFF2-40B4-BE49-F238E27FC236}">
                <a16:creationId xmlns:a16="http://schemas.microsoft.com/office/drawing/2014/main" id="{0F58D8C0-EA92-A643-9390-AABAA8A9A7D5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6" name="Recompute labels using weighted majority vote">
              <a:extLst>
                <a:ext uri="{FF2B5EF4-FFF2-40B4-BE49-F238E27FC236}">
                  <a16:creationId xmlns:a16="http://schemas.microsoft.com/office/drawing/2014/main" id="{4982388C-413C-D245-933B-C1148B74D4E7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7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AAE5AF1E-5F4B-AA42-BC26-FED4B5AD6103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029418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6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7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8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9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0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1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04" name="Recompute labels using weighted majority vote"/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403" name="Recompute labels using weighted majority vote"/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402" name="Recompute labels using weighted majority vote Recompute labels using weighted majority vote" descr="Recompute labels using weighted majority vote Recompute labels using weighted majority vot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03914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7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8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0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1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2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4.34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793C11D7-2C69-BE4B-BCC4-2B883EFEF26F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628A7D1C-FC63-8B48-9C37-BB61F0967F20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4C00A012-C7C4-3E4B-827D-2ACA36FF14B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3209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2C670-281F-EF40-AFA8-CFCFAF5D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Dawid</a:t>
            </a:r>
            <a:r>
              <a:rPr lang="en-US" dirty="0"/>
              <a:t> and Skene (1977)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EA13-658A-F84D-99CD-36D44EB1B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Maximum Likelihood Estimation of Observer Error-rates using the EM Algorithm</a:t>
            </a:r>
          </a:p>
          <a:p>
            <a:r>
              <a:rPr lang="en-US" dirty="0" err="1"/>
              <a:t>Dawid</a:t>
            </a:r>
            <a:r>
              <a:rPr lang="en-US" dirty="0"/>
              <a:t> and Skene examined application of EM to medical diagnosis.</a:t>
            </a:r>
          </a:p>
          <a:p>
            <a:r>
              <a:rPr lang="en-US" dirty="0"/>
              <a:t>Patients are sometimes treated by multiple physicians, who can give different diagnoses</a:t>
            </a:r>
          </a:p>
          <a:p>
            <a:r>
              <a:rPr lang="en-US" dirty="0"/>
              <a:t>Why? Doctors may ask different questions. Patient may describe history differently. Doctors may classify symptoms differently.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32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18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9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0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1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2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3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Recompute labels using weighted majority vote">
            <a:extLst>
              <a:ext uri="{FF2B5EF4-FFF2-40B4-BE49-F238E27FC236}">
                <a16:creationId xmlns:a16="http://schemas.microsoft.com/office/drawing/2014/main" id="{9D55961C-148F-A043-B5F2-4C22BECB5B53}"/>
              </a:ext>
            </a:extLst>
          </p:cNvPr>
          <p:cNvGrpSpPr/>
          <p:nvPr/>
        </p:nvGrpSpPr>
        <p:grpSpPr>
          <a:xfrm rot="20255370">
            <a:off x="837964" y="3799318"/>
            <a:ext cx="2875168" cy="1366244"/>
            <a:chOff x="0" y="0"/>
            <a:chExt cx="4089126" cy="1943101"/>
          </a:xfrm>
        </p:grpSpPr>
        <p:sp>
          <p:nvSpPr>
            <p:cNvPr id="13" name="Recompute labels using weighted majority vote">
              <a:extLst>
                <a:ext uri="{FF2B5EF4-FFF2-40B4-BE49-F238E27FC236}">
                  <a16:creationId xmlns:a16="http://schemas.microsoft.com/office/drawing/2014/main" id="{F83F04CD-9135-414E-BE39-F1C7B8EC2749}"/>
                </a:ext>
              </a:extLst>
            </p:cNvPr>
            <p:cNvSpPr txBox="1"/>
            <p:nvPr/>
          </p:nvSpPr>
          <p:spPr>
            <a:xfrm>
              <a:off x="50800" y="263666"/>
              <a:ext cx="3987525" cy="1415771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labels using weighted majority vote</a:t>
              </a:r>
            </a:p>
          </p:txBody>
        </p:sp>
        <p:pic>
          <p:nvPicPr>
            <p:cNvPr id="14" name="Recompute labels using weighted majority vote Recompute labels using weighted majority vote" descr="Recompute labels using weighted majority vote Recompute labels using weighted majority vote">
              <a:extLst>
                <a:ext uri="{FF2B5EF4-FFF2-40B4-BE49-F238E27FC236}">
                  <a16:creationId xmlns:a16="http://schemas.microsoft.com/office/drawing/2014/main" id="{821E695D-D28B-3B42-B6D4-44120640BAC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19431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77694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480022E-DB13-2941-944C-612563787944}"/>
              </a:ext>
            </a:extLst>
          </p:cNvPr>
          <p:cNvGrpSpPr/>
          <p:nvPr/>
        </p:nvGrpSpPr>
        <p:grpSpPr>
          <a:xfrm>
            <a:off x="608737" y="4284769"/>
            <a:ext cx="2875168" cy="1366244"/>
            <a:chOff x="608737" y="4284769"/>
            <a:chExt cx="2875168" cy="1366244"/>
          </a:xfrm>
        </p:grpSpPr>
        <p:sp>
          <p:nvSpPr>
            <p:cNvPr id="13" name="Compute labels using majority vote">
              <a:extLst>
                <a:ext uri="{FF2B5EF4-FFF2-40B4-BE49-F238E27FC236}">
                  <a16:creationId xmlns:a16="http://schemas.microsoft.com/office/drawing/2014/main" id="{C1493DF5-5213-9F4E-ABFF-4490E2ACB46F}"/>
                </a:ext>
              </a:extLst>
            </p:cNvPr>
            <p:cNvSpPr txBox="1"/>
            <p:nvPr/>
          </p:nvSpPr>
          <p:spPr>
            <a:xfrm rot="20255370">
              <a:off x="644456" y="4470159"/>
              <a:ext cx="2803730" cy="995465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ctr"/>
              <a:r>
                <a:rPr lang="en-US" sz="2000" dirty="0"/>
                <a:t>Treat the correct label as the one with the most votes</a:t>
              </a:r>
              <a:endParaRPr sz="2000" dirty="0"/>
            </a:p>
          </p:txBody>
        </p:sp>
        <p:pic>
          <p:nvPicPr>
            <p:cNvPr id="14" name="Compute labels using majority vote Compute labels using majority vote" descr="Compute labels using majority vote Compute labels using majority vote">
              <a:extLst>
                <a:ext uri="{FF2B5EF4-FFF2-40B4-BE49-F238E27FC236}">
                  <a16:creationId xmlns:a16="http://schemas.microsoft.com/office/drawing/2014/main" id="{05EF6BB5-3B71-B148-A0AC-A8D0BDAFDFBC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608737" y="4284769"/>
              <a:ext cx="2875168" cy="136624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80295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9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0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3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34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37" name="Recompute worker confusion matrices…as though your labels are 100% correct"/>
          <p:cNvGrpSpPr/>
          <p:nvPr/>
        </p:nvGrpSpPr>
        <p:grpSpPr>
          <a:xfrm rot="20255370">
            <a:off x="9275850" y="1454456"/>
            <a:ext cx="2875168" cy="2518173"/>
            <a:chOff x="0" y="0"/>
            <a:chExt cx="4089126" cy="3581401"/>
          </a:xfrm>
        </p:grpSpPr>
        <p:sp>
          <p:nvSpPr>
            <p:cNvPr id="436" name="Recompute worker confusion matrices…as though your labels are 100% correct"/>
            <p:cNvSpPr txBox="1"/>
            <p:nvPr/>
          </p:nvSpPr>
          <p:spPr>
            <a:xfrm>
              <a:off x="50801" y="863950"/>
              <a:ext cx="3987525" cy="185349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/>
                <a:t>Recompute worker confusion matrices…as though your labels are 100% correct</a:t>
              </a:r>
            </a:p>
          </p:txBody>
        </p:sp>
        <p:pic>
          <p:nvPicPr>
            <p:cNvPr id="435" name="Recompute worker confusion matrices…as though your labels are 100% correct Recompute worker confusion matrices…as though your labels are 100% correct" descr="Recompute worker confusion matrices…as though your labels are 100% correct Recompute worker confusion matrices…as though your labels are 100% correc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89126" cy="35814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090496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Table"/>
          <p:cNvGraphicFramePr/>
          <p:nvPr/>
        </p:nvGraphicFramePr>
        <p:xfrm>
          <a:off x="2738141" y="42312"/>
          <a:ext cx="4076646" cy="2789760"/>
        </p:xfrm>
        <a:graphic>
          <a:graphicData uri="http://schemas.openxmlformats.org/drawingml/2006/table">
            <a:tbl>
              <a:tblPr/>
              <a:tblGrid>
                <a:gridCol w="75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48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4960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
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960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0" name="Table"/>
          <p:cNvGraphicFramePr/>
          <p:nvPr/>
        </p:nvGraphicFramePr>
        <p:xfrm>
          <a:off x="8058622" y="55706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1" name="Table"/>
          <p:cNvGraphicFramePr/>
          <p:nvPr/>
        </p:nvGraphicFramePr>
        <p:xfrm>
          <a:off x="8072016" y="1450585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2" name="Table"/>
          <p:cNvGraphicFramePr/>
          <p:nvPr/>
        </p:nvGraphicFramePr>
        <p:xfrm>
          <a:off x="8058622" y="2832071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3" name="Table"/>
          <p:cNvGraphicFramePr/>
          <p:nvPr/>
        </p:nvGraphicFramePr>
        <p:xfrm>
          <a:off x="8045227" y="420016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4" name="Table"/>
          <p:cNvGraphicFramePr/>
          <p:nvPr/>
        </p:nvGraphicFramePr>
        <p:xfrm>
          <a:off x="8045227" y="5595042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5" name="Table"/>
          <p:cNvGraphicFramePr/>
          <p:nvPr/>
        </p:nvGraphicFramePr>
        <p:xfrm>
          <a:off x="3519385" y="2923810"/>
          <a:ext cx="3295400" cy="3815664"/>
        </p:xfrm>
        <a:graphic>
          <a:graphicData uri="http://schemas.openxmlformats.org/drawingml/2006/table">
            <a:tbl>
              <a:tblPr/>
              <a:tblGrid>
                <a:gridCol w="123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944">
                <a:tc>
                  <a:txBody>
                    <a:bodyPr/>
                    <a:lstStyle/>
                    <a:p>
                      <a:pPr defTabSz="914400">
                        <a:defRPr sz="1600"/>
                      </a:pPr>
                      <a:endParaRPr sz="1100"/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sunnyfun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sex-mission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0.69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0.31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google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0.29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0.71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youporn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0.82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0.18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44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yahoo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0.26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0.74</a:t>
                      </a:r>
                    </a:p>
                  </a:txBody>
                  <a:tcPr marL="35719" marR="35719" marT="35719" marB="35719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C4DBFAE4-AE58-B14D-8011-39F4BBE469E5}"/>
              </a:ext>
            </a:extLst>
          </p:cNvPr>
          <p:cNvGrpSpPr/>
          <p:nvPr/>
        </p:nvGrpSpPr>
        <p:grpSpPr>
          <a:xfrm>
            <a:off x="758556" y="2923810"/>
            <a:ext cx="2875168" cy="1750219"/>
            <a:chOff x="1672956" y="1287877"/>
            <a:chExt cx="2875168" cy="1750219"/>
          </a:xfrm>
        </p:grpSpPr>
        <p:sp>
          <p:nvSpPr>
            <p:cNvPr id="447" name="Iterate forever…because now all is well and good in the world."/>
            <p:cNvSpPr txBox="1"/>
            <p:nvPr/>
          </p:nvSpPr>
          <p:spPr>
            <a:xfrm rot="20255370">
              <a:off x="1708674" y="1819143"/>
              <a:ext cx="2803731" cy="687689"/>
            </a:xfrm>
            <a:prstGeom prst="rect">
              <a:avLst/>
            </a:prstGeom>
            <a:solidFill>
              <a:srgbClr val="FFFFFF">
                <a:alpha val="64999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r>
                <a:rPr sz="2000" dirty="0"/>
                <a:t>Iterate </a:t>
              </a:r>
              <a:r>
                <a:rPr lang="en-US" sz="2000" dirty="0"/>
                <a:t>until convergence</a:t>
              </a:r>
              <a:r>
                <a:rPr sz="2000" dirty="0"/>
                <a:t>.</a:t>
              </a:r>
            </a:p>
          </p:txBody>
        </p:sp>
        <p:pic>
          <p:nvPicPr>
            <p:cNvPr id="446" name="Iterate forever…because now all is well and good in the world. Iterate forever…because now all is well and good in the world." descr="Iterate forever…because now all is well and good in the world. Iterate forever…because now all is well and good in the world.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255370">
              <a:off x="1672956" y="1287877"/>
              <a:ext cx="2875168" cy="175021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81185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Ques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</a:t>
            </a:r>
          </a:p>
        </p:txBody>
      </p:sp>
      <p:sp>
        <p:nvSpPr>
          <p:cNvPr id="833" name="How would you use gold standard data in the EM proces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would you use gold standard data in the EM process?</a:t>
            </a:r>
          </a:p>
        </p:txBody>
      </p:sp>
    </p:spTree>
    <p:extLst>
      <p:ext uri="{BB962C8B-B14F-4D97-AF65-F5344CB8AC3E}">
        <p14:creationId xmlns:p14="http://schemas.microsoft.com/office/powerpoint/2010/main" val="4526233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4BFBC-7391-A648-8F1D-137ABEE3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Re-Calculate Worker Scores over two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probability that each answer is correct, using labels from multiple workers weighted by the probability that they are correct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the quality of the workers by comparing their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7B019-09EE-A140-B4C6-E70919A4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Algorithm</a:t>
            </a:r>
          </a:p>
        </p:txBody>
      </p:sp>
    </p:spTree>
    <p:extLst>
      <p:ext uri="{BB962C8B-B14F-4D97-AF65-F5344CB8AC3E}">
        <p14:creationId xmlns:p14="http://schemas.microsoft.com/office/powerpoint/2010/main" val="1953610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2FAA-CD55-4B4C-8CF1-496DAE04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Gives us Worker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9917-B228-C442-8FD0-838B76010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confusion matrix we can measure the overall error rate for each worker</a:t>
            </a:r>
          </a:p>
          <a:p>
            <a:r>
              <a:rPr lang="en-US" dirty="0"/>
              <a:t>Sum of the non-diagonal elements of the confusion matrix (weighted by the priors)</a:t>
            </a:r>
          </a:p>
          <a:p>
            <a:r>
              <a:rPr lang="en-US" dirty="0"/>
              <a:t>This results in a single, scalar value as the quality score for each worker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82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7212E-47D1-6C48-839E-1AA618FB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error</a:t>
            </a:r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7C3342EB-9B15-F04C-8B9E-62D29FE03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240130"/>
              </p:ext>
            </p:extLst>
          </p:nvPr>
        </p:nvGraphicFramePr>
        <p:xfrm>
          <a:off x="1300983" y="14756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worker1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4C9BF083-6805-D044-AF21-AF3C828D1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472146"/>
              </p:ext>
            </p:extLst>
          </p:nvPr>
        </p:nvGraphicFramePr>
        <p:xfrm>
          <a:off x="1300983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worker2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0.33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0.67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F9FBE7DC-5B9B-A24C-A861-092D9F4B2D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292247"/>
              </p:ext>
            </p:extLst>
          </p:nvPr>
        </p:nvGraphicFramePr>
        <p:xfrm>
          <a:off x="4029315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worker3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">
            <a:extLst>
              <a:ext uri="{FF2B5EF4-FFF2-40B4-BE49-F238E27FC236}">
                <a16:creationId xmlns:a16="http://schemas.microsoft.com/office/drawing/2014/main" id="{9BF01DC4-F6A0-7445-87BA-843F93CC3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02276"/>
              </p:ext>
            </p:extLst>
          </p:nvPr>
        </p:nvGraphicFramePr>
        <p:xfrm>
          <a:off x="4029315" y="3169528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worker4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FAF4577C-33D1-AD47-8CB5-E4BC67380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930472"/>
              </p:ext>
            </p:extLst>
          </p:nvPr>
        </p:nvGraphicFramePr>
        <p:xfrm>
          <a:off x="6757647" y="1472303"/>
          <a:ext cx="1664784" cy="1262958"/>
        </p:xfrm>
        <a:graphic>
          <a:graphicData uri="http://schemas.openxmlformats.org/drawingml/2006/table">
            <a:tbl>
              <a:tblPr/>
              <a:tblGrid>
                <a:gridCol w="62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worker5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porn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0.5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86"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not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1</a:t>
                      </a:r>
                    </a:p>
                  </a:txBody>
                  <a:tcPr marL="35719" marR="35719" marT="35719" marB="35719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/>
                        <a:t>0</a:t>
                      </a:r>
                    </a:p>
                  </a:txBody>
                  <a:tcPr marL="35719" marR="35719" marT="35719" marB="35719" anchor="ctr" horzOverflow="overflow"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8AA327-A1BB-F946-A1B9-0778CA1C0CA2}"/>
              </a:ext>
            </a:extLst>
          </p:cNvPr>
          <p:cNvSpPr txBox="1"/>
          <p:nvPr/>
        </p:nvSpPr>
        <p:spPr>
          <a:xfrm>
            <a:off x="5841763" y="191911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48CA4-2732-3342-B795-FC1E83617634}"/>
              </a:ext>
            </a:extLst>
          </p:cNvPr>
          <p:cNvSpPr txBox="1"/>
          <p:nvPr/>
        </p:nvSpPr>
        <p:spPr>
          <a:xfrm>
            <a:off x="3110426" y="380100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.33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A9FAA-C62F-6543-89AF-0C039494F34A}"/>
              </a:ext>
            </a:extLst>
          </p:cNvPr>
          <p:cNvSpPr txBox="1"/>
          <p:nvPr/>
        </p:nvSpPr>
        <p:spPr>
          <a:xfrm>
            <a:off x="3092606" y="191911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.67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5BA45-4D8F-7349-949A-439A3028B687}"/>
              </a:ext>
            </a:extLst>
          </p:cNvPr>
          <p:cNvSpPr txBox="1"/>
          <p:nvPr/>
        </p:nvSpPr>
        <p:spPr>
          <a:xfrm>
            <a:off x="5779888" y="361634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9E0C6-0058-344B-98E6-D0763E85DB8C}"/>
              </a:ext>
            </a:extLst>
          </p:cNvPr>
          <p:cNvSpPr txBox="1"/>
          <p:nvPr/>
        </p:nvSpPr>
        <p:spPr>
          <a:xfrm>
            <a:off x="8755279" y="191509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1661440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Advanced Topics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 versus error</a:t>
            </a:r>
          </a:p>
          <a:p>
            <a:r>
              <a:t>How noisy can the workers be and still allow us to still converge to a correct solution? </a:t>
            </a:r>
          </a:p>
        </p:txBody>
      </p:sp>
    </p:spTree>
    <p:extLst>
      <p:ext uri="{BB962C8B-B14F-4D97-AF65-F5344CB8AC3E}">
        <p14:creationId xmlns:p14="http://schemas.microsoft.com/office/powerpoint/2010/main" val="3813396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Error rate alone is not sufficient to measure the inherent value of a worker. </a:t>
            </a:r>
          </a:p>
          <a:p>
            <a:r>
              <a:rPr lang="en-US" dirty="0"/>
              <a:t>For example, workers may be careful but biased</a:t>
            </a:r>
          </a:p>
          <a:p>
            <a:r>
              <a:rPr lang="en-US" dirty="0"/>
              <a:t>In a non-binary case, this is more apparent</a:t>
            </a:r>
          </a:p>
          <a:p>
            <a:r>
              <a:rPr lang="en-US" dirty="0"/>
              <a:t>What if instead of asking our workers to label sites porn or not porn, we asked them to label the G, PG, R, X?</a:t>
            </a:r>
          </a:p>
        </p:txBody>
      </p:sp>
    </p:spTree>
    <p:extLst>
      <p:ext uri="{BB962C8B-B14F-4D97-AF65-F5344CB8AC3E}">
        <p14:creationId xmlns:p14="http://schemas.microsoft.com/office/powerpoint/2010/main" val="3698303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Given that different doctors have different opinions, they can’t all be right.</a:t>
            </a:r>
          </a:p>
          <a:p>
            <a:r>
              <a:rPr dirty="0"/>
              <a:t>How often do individual physicians suffer from “observer error”? Are their errors systematic?</a:t>
            </a:r>
          </a:p>
          <a:p>
            <a:r>
              <a:rPr dirty="0"/>
              <a:t>Answers depend on the “true” diagnosis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298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Advanced Top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Bias versus error</a:t>
            </a:r>
          </a:p>
        </p:txBody>
      </p:sp>
      <p:sp>
        <p:nvSpPr>
          <p:cNvPr id="857" name="Bias versus erro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Parents with young children tend to be more conservative </a:t>
            </a:r>
          </a:p>
          <a:p>
            <a:r>
              <a:rPr lang="en-US" dirty="0"/>
              <a:t>They tend to classify PG-rated sites as R-rated sites, and R-rated sites as X-rated. </a:t>
            </a:r>
          </a:p>
          <a:p>
            <a:r>
              <a:rPr lang="en-US" dirty="0"/>
              <a:t>Such workers give consistently and predictably incorrect answers</a:t>
            </a:r>
          </a:p>
          <a:p>
            <a:r>
              <a:rPr lang="en-US" dirty="0"/>
              <a:t>It is possible to automatically correct for bias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29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D727-7256-B94F-A41F-A1AC5F49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FF49-A44A-F344-8E59-83F2F231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Unlike with spammers, with biased workers it is possible to “reverse” the errors </a:t>
            </a:r>
          </a:p>
          <a:p>
            <a:r>
              <a:rPr lang="en-US" dirty="0"/>
              <a:t>We can recover a label assignment of much higher quality</a:t>
            </a:r>
          </a:p>
          <a:p>
            <a:r>
              <a:rPr lang="en-US" dirty="0"/>
              <a:t>In the presence of systematic bias, the naive measurement of error rate results in underestimates of the true quality of the worker</a:t>
            </a:r>
          </a:p>
          <a:p>
            <a:r>
              <a:rPr lang="en-US" dirty="0"/>
              <a:t>This potentially leads to incorrect rejections and blocks of legitimate workers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89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9A3C-19EE-DD49-BCB3-858C64E1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8FFA2-0AB5-8143-A206-8623DD4BD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two papers by </a:t>
            </a:r>
            <a:r>
              <a:rPr lang="en-US" dirty="0" err="1"/>
              <a:t>Panos</a:t>
            </a:r>
            <a:r>
              <a:rPr lang="en-US" dirty="0"/>
              <a:t> </a:t>
            </a:r>
            <a:r>
              <a:rPr lang="en-US" dirty="0" err="1"/>
              <a:t>Ipeirotis</a:t>
            </a:r>
            <a:r>
              <a:rPr lang="en-US" dirty="0"/>
              <a:t> and his collaborators</a:t>
            </a:r>
          </a:p>
          <a:p>
            <a:r>
              <a:rPr lang="en-US" dirty="0"/>
              <a:t>Managing Crowdsourcing Workers </a:t>
            </a:r>
            <a:br>
              <a:rPr lang="en-US" dirty="0"/>
            </a:br>
            <a:r>
              <a:rPr lang="en-US" dirty="0"/>
              <a:t>discusses separating error and bias</a:t>
            </a:r>
          </a:p>
          <a:p>
            <a:r>
              <a:rPr lang="en-US" dirty="0"/>
              <a:t>Get Another Label? Improving Data Quality and Data Mining Using Multiple, Noisy Labelers </a:t>
            </a:r>
            <a:br>
              <a:rPr lang="en-US" dirty="0"/>
            </a:br>
            <a:r>
              <a:rPr lang="en-US" dirty="0"/>
              <a:t>discusses how noisy judgements can be, with us still getting good quality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51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85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F646-22DA-4B44-8489-D825BD29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Self-Designed Term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DF01-6361-1A45-B028-18BED199D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term project is a self-designed team project.</a:t>
            </a:r>
          </a:p>
          <a:p>
            <a:r>
              <a:rPr lang="en-US" dirty="0"/>
              <a:t>Team size must be 4-6.</a:t>
            </a:r>
          </a:p>
          <a:p>
            <a:r>
              <a:rPr lang="en-US" dirty="0"/>
              <a:t>Project is open ended but must do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a crowd,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have a quality control and an aggregation component,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include either a machine learning component or human-computer interaction component,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include an analysis.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There will be deliverables throughout the remainder of the semester to help you build up your project incrementally.</a:t>
            </a:r>
          </a:p>
        </p:txBody>
      </p:sp>
    </p:spTree>
    <p:extLst>
      <p:ext uri="{BB962C8B-B14F-4D97-AF65-F5344CB8AC3E}">
        <p14:creationId xmlns:p14="http://schemas.microsoft.com/office/powerpoint/2010/main" val="1041529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8501-1CE9-E342-AC86-32D989C9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past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FE3E2-91CF-DA48-B0DB-8051CF9D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PictureThis</a:t>
            </a:r>
            <a:r>
              <a:rPr lang="en-US" dirty="0"/>
              <a:t> uses crowdsourcing to have the crowd write new version of picture books.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Shoptimum</a:t>
            </a:r>
            <a:r>
              <a:rPr lang="en-US" dirty="0"/>
              <a:t> is a crowdsourced fashion portal to get links to cheaper alternatives for celebrity clothes and accessories.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Crowd Art </a:t>
            </a:r>
            <a:r>
              <a:rPr lang="en-US" dirty="0"/>
              <a:t>capturing the beauty and majesty of horses through 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Picture Perfect</a:t>
            </a:r>
            <a:r>
              <a:rPr lang="en-US" dirty="0"/>
              <a:t> let the crowd help you pick the best photo from your vacation 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Textel</a:t>
            </a:r>
            <a:r>
              <a:rPr lang="en-US" dirty="0"/>
              <a:t> a collaboratively written text adventure game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9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server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Error</a:t>
            </a:r>
          </a:p>
        </p:txBody>
      </p:sp>
      <p:sp>
        <p:nvSpPr>
          <p:cNvPr id="189" name="Given that different doctors have different opinions, they can’t all be right.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Observer error would be easy to calculate if we had ground truth.</a:t>
            </a:r>
          </a:p>
          <a:p>
            <a:r>
              <a:rPr lang="en-US" dirty="0"/>
              <a:t>Simply count the misdiagnoses and divide by the total number of diagnoses.</a:t>
            </a:r>
          </a:p>
          <a:p>
            <a:r>
              <a:rPr lang="en-US" dirty="0"/>
              <a:t>However, sometimes it is impossible to know what diagnosis is correct. Same set of symptoms can arise from multiple root causes.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5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I know it when I see it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6674">
              <a:defRPr sz="8148"/>
            </a:lvl1pPr>
          </a:lstStyle>
          <a:p>
            <a:r>
              <a:t>“I know it when I see it”</a:t>
            </a:r>
          </a:p>
        </p:txBody>
      </p:sp>
      <p:pic>
        <p:nvPicPr>
          <p:cNvPr id="195" name="Seal_of_the_United_States_Supreme_Court.png" descr="Seal_of_the_United_States_Supreme_Cou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91" y="1626882"/>
            <a:ext cx="4435249" cy="443524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I shall not today attempt further to define &quot;hard-core pornography&quot;; and perhaps I could never succeed in intelligibly doing so. But I know it when I see it.…"/>
          <p:cNvSpPr txBox="1"/>
          <p:nvPr/>
        </p:nvSpPr>
        <p:spPr>
          <a:xfrm>
            <a:off x="390766" y="1372932"/>
            <a:ext cx="5705235" cy="4943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7625" tIns="47625" rIns="47625" bIns="47625" anchor="ctr">
            <a:spAutoFit/>
          </a:bodyPr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I shall not today attempt further to define "hard-core pornography"; and perhaps I could never succeed in intelligibly doing so. But I know it when I see it. 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3937" dirty="0"/>
              <a:t>—Justice Potter Stewart</a:t>
            </a:r>
          </a:p>
        </p:txBody>
      </p:sp>
    </p:spTree>
    <p:extLst>
      <p:ext uri="{BB962C8B-B14F-4D97-AF65-F5344CB8AC3E}">
        <p14:creationId xmlns:p14="http://schemas.microsoft.com/office/powerpoint/2010/main" val="21842160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Table"/>
          <p:cNvGraphicFramePr/>
          <p:nvPr>
            <p:extLst>
              <p:ext uri="{D42A27DB-BD31-4B8C-83A1-F6EECF244321}">
                <p14:modId xmlns:p14="http://schemas.microsoft.com/office/powerpoint/2010/main" val="705779620"/>
              </p:ext>
            </p:extLst>
          </p:nvPr>
        </p:nvGraphicFramePr>
        <p:xfrm>
          <a:off x="1744695" y="165725"/>
          <a:ext cx="8715148" cy="6096584"/>
        </p:xfrm>
        <a:graphic>
          <a:graphicData uri="http://schemas.openxmlformats.org/drawingml/2006/table">
            <a:tbl>
              <a:tblPr/>
              <a:tblGrid>
                <a:gridCol w="2306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5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5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url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worker1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worker2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worker3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worker4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worker5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sunnyfun.com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08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sex-</a:t>
                      </a: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mission.com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google.com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47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youporn.com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904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800" dirty="0" err="1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yahoo.com</a:t>
                      </a:r>
                      <a:endParaRPr sz="2800" dirty="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not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400" dirty="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porn</a:t>
                      </a:r>
                    </a:p>
                  </a:txBody>
                  <a:tcPr marL="47625" marR="47625" marT="47625" marB="47625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4">
                        <a:hueOff val="384618"/>
                        <a:satOff val="3869"/>
                        <a:lumOff val="58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1185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66743D-88DA-2043-8A56-DD034791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C8B2A-B266-4E4D-93A2-6BB29E98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have Justice Stewart rule on everything</a:t>
            </a:r>
          </a:p>
          <a:p>
            <a:r>
              <a:rPr lang="en-US" dirty="0"/>
              <a:t>Instead, we will apply </a:t>
            </a:r>
            <a:r>
              <a:rPr lang="en-US" dirty="0" err="1"/>
              <a:t>Dawid</a:t>
            </a:r>
            <a:r>
              <a:rPr lang="en-US" dirty="0"/>
              <a:t> and Skene’s EM algorithm, which iteratively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correct answers, using labels from multiple workers, and accounts for the quality of each worker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Estimates the quality of the workers by comparing the submitted answers to the inferred correct answers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62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7301</TotalTime>
  <Words>4252</Words>
  <Application>Microsoft Macintosh PowerPoint</Application>
  <PresentationFormat>Widescreen</PresentationFormat>
  <Paragraphs>2623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Helvetica</vt:lpstr>
      <vt:lpstr>Helvetica Neue</vt:lpstr>
      <vt:lpstr>Helvetica Neue Light</vt:lpstr>
      <vt:lpstr>Open Sans</vt:lpstr>
      <vt:lpstr>Open Sans SemiBold</vt:lpstr>
      <vt:lpstr>Office Theme</vt:lpstr>
      <vt:lpstr>Quality Control  part 3</vt:lpstr>
      <vt:lpstr>Different Mechanisms for Quality Control</vt:lpstr>
      <vt:lpstr>Expectation Maximization algorithm</vt:lpstr>
      <vt:lpstr>Dawid and Skene (1977)</vt:lpstr>
      <vt:lpstr>Observer Error</vt:lpstr>
      <vt:lpstr>Observer Error</vt:lpstr>
      <vt:lpstr>“I know it when I see it”</vt:lpstr>
      <vt:lpstr>PowerPoint Presentation</vt:lpstr>
      <vt:lpstr>Solution?</vt:lpstr>
      <vt:lpstr>Inputs</vt:lpstr>
      <vt:lpstr>Goal 1</vt:lpstr>
      <vt:lpstr>Goal 2</vt:lpstr>
      <vt:lpstr>Chicken and egg problem</vt:lpstr>
      <vt:lpstr>PowerPoint Presentation</vt:lpstr>
      <vt:lpstr>PowerPoint Presentation</vt:lpstr>
      <vt:lpstr>Output: “True” Labels</vt:lpstr>
      <vt:lpstr>Output: Confusion Matrix for Each Worker</vt:lpstr>
      <vt:lpstr>Repeat until convergence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EM Algorithm</vt:lpstr>
      <vt:lpstr>Confusion Matrix Gives us Worker Error</vt:lpstr>
      <vt:lpstr>Worker error</vt:lpstr>
      <vt:lpstr>Advanced Topics</vt:lpstr>
      <vt:lpstr>Bias versus error</vt:lpstr>
      <vt:lpstr>Bias versus error</vt:lpstr>
      <vt:lpstr>Implications</vt:lpstr>
      <vt:lpstr>For more details</vt:lpstr>
      <vt:lpstr>Term Project</vt:lpstr>
      <vt:lpstr>Self-Designed Term Project</vt:lpstr>
      <vt:lpstr>Examples of past 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Control  part 3</dc:title>
  <dc:creator>Callison-Burch, Christopher</dc:creator>
  <cp:lastModifiedBy>Callison-Burch, Christopher</cp:lastModifiedBy>
  <cp:revision>31</cp:revision>
  <dcterms:created xsi:type="dcterms:W3CDTF">2021-03-16T16:55:17Z</dcterms:created>
  <dcterms:modified xsi:type="dcterms:W3CDTF">2021-03-23T17:51:12Z</dcterms:modified>
</cp:coreProperties>
</file>